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4" r:id="rId4"/>
    <p:sldId id="286" r:id="rId5"/>
    <p:sldId id="263" r:id="rId6"/>
    <p:sldId id="278" r:id="rId7"/>
    <p:sldId id="277" r:id="rId8"/>
    <p:sldId id="292" r:id="rId9"/>
    <p:sldId id="295" r:id="rId10"/>
    <p:sldId id="258" r:id="rId11"/>
    <p:sldId id="260" r:id="rId12"/>
    <p:sldId id="268" r:id="rId13"/>
    <p:sldId id="279" r:id="rId14"/>
    <p:sldId id="270" r:id="rId15"/>
    <p:sldId id="296" r:id="rId16"/>
    <p:sldId id="293" r:id="rId17"/>
    <p:sldId id="299" r:id="rId18"/>
    <p:sldId id="300" r:id="rId19"/>
    <p:sldId id="271" r:id="rId20"/>
    <p:sldId id="272" r:id="rId21"/>
    <p:sldId id="273" r:id="rId22"/>
    <p:sldId id="259" r:id="rId23"/>
    <p:sldId id="261" r:id="rId24"/>
    <p:sldId id="274" r:id="rId25"/>
    <p:sldId id="289" r:id="rId26"/>
    <p:sldId id="288" r:id="rId27"/>
    <p:sldId id="290" r:id="rId28"/>
    <p:sldId id="285" r:id="rId29"/>
    <p:sldId id="291" r:id="rId30"/>
    <p:sldId id="275" r:id="rId31"/>
    <p:sldId id="262" r:id="rId32"/>
    <p:sldId id="294" r:id="rId33"/>
    <p:sldId id="301" r:id="rId34"/>
    <p:sldId id="283" r:id="rId35"/>
    <p:sldId id="29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3"/>
    <p:restoredTop sz="95928"/>
  </p:normalViewPr>
  <p:slideViewPr>
    <p:cSldViewPr snapToGrid="0" snapToObjects="1">
      <p:cViewPr varScale="1">
        <p:scale>
          <a:sx n="128" d="100"/>
          <a:sy n="128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80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5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5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0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8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5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44D1-CF33-E44F-8FC1-CA99C200CE4C}" type="datetimeFigureOut">
              <a:rPr lang="en-US" smtClean="0"/>
              <a:t>3/30/24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0.png"/><Relationship Id="rId3" Type="http://schemas.openxmlformats.org/officeDocument/2006/relationships/image" Target="../media/image20.png"/><Relationship Id="rId7" Type="http://schemas.openxmlformats.org/officeDocument/2006/relationships/image" Target="../media/image60.png"/><Relationship Id="rId12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100.png"/><Relationship Id="rId5" Type="http://schemas.openxmlformats.org/officeDocument/2006/relationships/image" Target="../media/image40.png"/><Relationship Id="rId10" Type="http://schemas.openxmlformats.org/officeDocument/2006/relationships/image" Target="../media/image90.png"/><Relationship Id="rId4" Type="http://schemas.openxmlformats.org/officeDocument/2006/relationships/image" Target="../media/image32.png"/><Relationship Id="rId9" Type="http://schemas.openxmlformats.org/officeDocument/2006/relationships/image" Target="../media/image8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C646-3E14-AF41-9A56-D0C7321B69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spatial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3845B-5380-A64C-B0B0-0798269409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PHS 4064 March 28</a:t>
            </a:r>
          </a:p>
        </p:txBody>
      </p:sp>
    </p:spTree>
    <p:extLst>
      <p:ext uri="{BB962C8B-B14F-4D97-AF65-F5344CB8AC3E}">
        <p14:creationId xmlns:p14="http://schemas.microsoft.com/office/powerpoint/2010/main" val="3461029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CEF-5037-1244-83D0-21683ED2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observe in spatial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D7AC-B947-BA42-B17A-414FD2C7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9010" cy="4351338"/>
          </a:xfrm>
        </p:spPr>
        <p:txBody>
          <a:bodyPr/>
          <a:lstStyle/>
          <a:p>
            <a:r>
              <a:rPr lang="en-US" dirty="0"/>
              <a:t>More strongly connected, the more synchronized their epidemics</a:t>
            </a:r>
          </a:p>
          <a:p>
            <a:r>
              <a:rPr lang="en-US" dirty="0"/>
              <a:t>Disease becomes more likely to die out: “Stochastic extinction”</a:t>
            </a:r>
          </a:p>
          <a:p>
            <a:r>
              <a:rPr lang="en-US" dirty="0"/>
              <a:t>Network/wave dynamics: Key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D813C-9E33-4641-B947-1A1A58C3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03" y="1478775"/>
            <a:ext cx="4637049" cy="36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047A-1D17-1043-8F3E-75D10D61D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extinction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19B56-1220-3C4C-882A-82D2EEC3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7790" cy="4351338"/>
          </a:xfrm>
        </p:spPr>
        <p:txBody>
          <a:bodyPr/>
          <a:lstStyle/>
          <a:p>
            <a:r>
              <a:rPr lang="en-US" dirty="0"/>
              <a:t>Randomness is a huge driving factor in epidemic spread</a:t>
            </a:r>
          </a:p>
          <a:p>
            <a:pPr lvl="1"/>
            <a:r>
              <a:rPr lang="en-US" dirty="0"/>
              <a:t>Especially in small populations</a:t>
            </a:r>
          </a:p>
          <a:p>
            <a:pPr lvl="2"/>
            <a:r>
              <a:rPr lang="en-US" dirty="0"/>
              <a:t>Small numbers infected = more likely to infect all people with few contacts/people who recover quickly</a:t>
            </a:r>
          </a:p>
          <a:p>
            <a:r>
              <a:rPr lang="en-US" dirty="0"/>
              <a:t>Can cause localized extinction even when R0 &gt; 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CFFC9E-AB49-514C-9748-B8820CF1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990" y="1244638"/>
            <a:ext cx="4307935" cy="3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81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85B6-8C67-7C41-BDCA-2AC19FC7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”Metapopulation”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5F87-DA7E-054A-9874-9F206D57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0140" cy="4351338"/>
          </a:xfrm>
        </p:spPr>
        <p:txBody>
          <a:bodyPr/>
          <a:lstStyle/>
          <a:p>
            <a:r>
              <a:rPr lang="en-US" dirty="0"/>
              <a:t>Common issue in ecology—fragmented landscapes mean species more likely to die out</a:t>
            </a:r>
          </a:p>
          <a:p>
            <a:r>
              <a:rPr lang="en-US" dirty="0"/>
              <a:t>Opposite concern in disease</a:t>
            </a:r>
          </a:p>
          <a:p>
            <a:pPr lvl="1"/>
            <a:r>
              <a:rPr lang="en-US" dirty="0"/>
              <a:t>Can we take advantage of increased extinction likelihood?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8A67E0-A630-4946-956B-076212F5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80" y="2859295"/>
            <a:ext cx="5401062" cy="378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stablishment of a National ecological network to conserve biodiversity -  Pros and cons of ecological corridor">
            <a:extLst>
              <a:ext uri="{FF2B5EF4-FFF2-40B4-BE49-F238E27FC236}">
                <a16:creationId xmlns:a16="http://schemas.microsoft.com/office/drawing/2014/main" id="{2862A09D-4267-BF43-A30A-0019D876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720" y="204995"/>
            <a:ext cx="30734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0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0C1A-9A08-414E-993D-9BF15D70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A6828-D215-3B48-B5A5-CF193E20B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Application of the Metapopulation Theory to Conservation: | 3Rs of Ecology">
            <a:extLst>
              <a:ext uri="{FF2B5EF4-FFF2-40B4-BE49-F238E27FC236}">
                <a16:creationId xmlns:a16="http://schemas.microsoft.com/office/drawing/2014/main" id="{944E960F-0A63-9241-81E1-4BBCB232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673100"/>
            <a:ext cx="8128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163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71B15-C488-DF49-8BC0-916A1246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9B3AC-0673-574F-85DE-8C35F111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F8F1014-702B-7341-BFBE-69E3E8E4D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36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FDAA-F313-C868-DC6F-FFE5A270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Source/sink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90360-32CD-19D7-AF12-E781A6775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157" cy="4351338"/>
          </a:xfrm>
        </p:spPr>
        <p:txBody>
          <a:bodyPr/>
          <a:lstStyle/>
          <a:p>
            <a:r>
              <a:rPr lang="en-US" dirty="0"/>
              <a:t>Commonly, some areas are higher transmission than others; net exporters of cases</a:t>
            </a:r>
          </a:p>
          <a:p>
            <a:r>
              <a:rPr lang="en-US" dirty="0"/>
              <a:t>Some are sustained only by importation; net importers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EF46376-CF8F-84DB-E98B-E2476F369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7544"/>
            <a:ext cx="55118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34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E621-2B45-E724-5689-9AF9038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Source-sink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E4741-8252-4A26-3B15-588438D4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0896" cy="4351338"/>
          </a:xfrm>
        </p:spPr>
        <p:txBody>
          <a:bodyPr/>
          <a:lstStyle/>
          <a:p>
            <a:r>
              <a:rPr lang="en-US" dirty="0"/>
              <a:t>Sources: Areas that export cases, and lead to an outsized effect on transmission</a:t>
            </a:r>
          </a:p>
          <a:p>
            <a:pPr lvl="1"/>
            <a:r>
              <a:rPr lang="en-US" dirty="0"/>
              <a:t>Very effective intervention targets</a:t>
            </a:r>
          </a:p>
          <a:p>
            <a:r>
              <a:rPr lang="en-US" dirty="0"/>
              <a:t>Sinks: Import cases, would not have cases if not for importation </a:t>
            </a:r>
          </a:p>
          <a:p>
            <a:pPr lvl="1"/>
            <a:r>
              <a:rPr lang="en-US" dirty="0"/>
              <a:t>Surveillance targets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12809-2A09-7F13-22BA-E1EA6E786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80" y="1825625"/>
            <a:ext cx="3987574" cy="398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89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847B-E18E-FEFB-097E-B05946E1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“Focal”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5A138-A2E7-1BBA-70F4-2F9D9535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3B3F2-5F0C-95D1-1C44-304FF19F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7226"/>
            <a:ext cx="7772400" cy="43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45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6A32-277B-044C-A463-5DA45237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Metapopulation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62CDC-06F6-C248-9E72-0E4C571DC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97287" cy="4351338"/>
          </a:xfrm>
        </p:spPr>
        <p:txBody>
          <a:bodyPr/>
          <a:lstStyle/>
          <a:p>
            <a:r>
              <a:rPr lang="en-US" dirty="0"/>
              <a:t>Sources and sinks are not always static</a:t>
            </a:r>
          </a:p>
          <a:p>
            <a:r>
              <a:rPr lang="en-US" dirty="0"/>
              <a:t>Some areas will be “expanding” or ”stable”, others contracting</a:t>
            </a:r>
          </a:p>
          <a:p>
            <a:r>
              <a:rPr lang="en-US" dirty="0"/>
              <a:t>When might we expect a shift between source/sink?</a:t>
            </a:r>
          </a:p>
          <a:p>
            <a:pPr lvl="1"/>
            <a:r>
              <a:rPr lang="en-US" dirty="0"/>
              <a:t>For respiratory disease?</a:t>
            </a:r>
          </a:p>
          <a:p>
            <a:pPr lvl="1"/>
            <a:r>
              <a:rPr lang="en-US" dirty="0"/>
              <a:t>For malaria?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CEDD37B-B699-C649-8EE1-9F18EEA5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7544"/>
            <a:ext cx="55118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35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31BC-BA35-BA4D-910C-E848140C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Synchrony/asynchrony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6FD0D-BB60-3D48-B61F-C333B725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5829" cy="4351338"/>
          </a:xfrm>
        </p:spPr>
        <p:txBody>
          <a:bodyPr/>
          <a:lstStyle/>
          <a:p>
            <a:r>
              <a:rPr lang="en-US" dirty="0"/>
              <a:t>If populations are synchronized, more likely that extinctions will happen at the same time</a:t>
            </a:r>
          </a:p>
          <a:p>
            <a:pPr lvl="1"/>
            <a:r>
              <a:rPr lang="en-US" dirty="0"/>
              <a:t>High synchrony: global extinction possible</a:t>
            </a:r>
          </a:p>
          <a:p>
            <a:pPr lvl="1"/>
            <a:r>
              <a:rPr lang="en-US" dirty="0"/>
              <a:t>Low synchrony: Regional persistence</a:t>
            </a:r>
          </a:p>
        </p:txBody>
      </p:sp>
      <p:pic>
        <p:nvPicPr>
          <p:cNvPr id="7170" name="Picture 2" descr="F17-12">
            <a:extLst>
              <a:ext uri="{FF2B5EF4-FFF2-40B4-BE49-F238E27FC236}">
                <a16:creationId xmlns:a16="http://schemas.microsoft.com/office/drawing/2014/main" id="{757DED06-B4F2-954C-9F8C-4C9141F30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82" y="1690688"/>
            <a:ext cx="5528905" cy="378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86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19A93-2FAF-C741-8B63-9E7A3F659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of modeling movement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948CB-CBFC-0B4E-852B-199A1AEE7FAD}"/>
              </a:ext>
            </a:extLst>
          </p:cNvPr>
          <p:cNvSpPr txBox="1"/>
          <p:nvPr/>
        </p:nvSpPr>
        <p:spPr>
          <a:xfrm>
            <a:off x="6800851" y="2022361"/>
            <a:ext cx="3847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</a:t>
            </a:r>
            <a:r>
              <a:rPr lang="en-US" sz="2800" dirty="0" err="1"/>
              <a:t>Lagrangian</a:t>
            </a:r>
            <a:r>
              <a:rPr lang="en-US" sz="2800" dirty="0"/>
              <a:t>” movement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05A11-975F-3C4A-AE33-6A16EC3C80B7}"/>
              </a:ext>
            </a:extLst>
          </p:cNvPr>
          <p:cNvSpPr txBox="1"/>
          <p:nvPr/>
        </p:nvSpPr>
        <p:spPr>
          <a:xfrm>
            <a:off x="6096000" y="5538057"/>
            <a:ext cx="5391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People stay at resident location, get exposed to others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8AC50-07DB-C941-BD68-B0A40BF3B99A}"/>
              </a:ext>
            </a:extLst>
          </p:cNvPr>
          <p:cNvSpPr txBox="1"/>
          <p:nvPr/>
        </p:nvSpPr>
        <p:spPr>
          <a:xfrm>
            <a:off x="427327" y="5463347"/>
            <a:ext cx="53911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Moves people from place to place, transmission only within patch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86954-A256-5245-88BE-6ECACFC2F190}"/>
              </a:ext>
            </a:extLst>
          </p:cNvPr>
          <p:cNvSpPr txBox="1"/>
          <p:nvPr/>
        </p:nvSpPr>
        <p:spPr>
          <a:xfrm>
            <a:off x="975492" y="2022361"/>
            <a:ext cx="3407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“Eulerian” movement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DCDCF-8F81-4C86-A1B0-D868443E0E44}"/>
                  </a:ext>
                </a:extLst>
              </p:cNvPr>
              <p:cNvSpPr/>
              <p:nvPr/>
            </p:nvSpPr>
            <p:spPr>
              <a:xfrm>
                <a:off x="1318857" y="3237239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9DCDCF-8F81-4C86-A1B0-D868443E0E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857" y="3237239"/>
                <a:ext cx="574854" cy="5870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723846-DFBC-498E-B2B9-0F2E595ABD97}"/>
                  </a:ext>
                </a:extLst>
              </p:cNvPr>
              <p:cNvSpPr/>
              <p:nvPr/>
            </p:nvSpPr>
            <p:spPr>
              <a:xfrm>
                <a:off x="3907020" y="319670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723846-DFBC-498E-B2B9-0F2E595AB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20" y="3196702"/>
                <a:ext cx="659928" cy="5870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6A83AC-FE6F-4DF0-A7BD-180E3650013F}"/>
                  </a:ext>
                </a:extLst>
              </p:cNvPr>
              <p:cNvSpPr/>
              <p:nvPr/>
            </p:nvSpPr>
            <p:spPr>
              <a:xfrm>
                <a:off x="2621760" y="3201924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6A83AC-FE6F-4DF0-A7BD-180E36500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760" y="3201924"/>
                <a:ext cx="659928" cy="5870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7B13BE1-6DC6-4732-B8C4-2B78D6C01CEE}"/>
              </a:ext>
            </a:extLst>
          </p:cNvPr>
          <p:cNvCxnSpPr>
            <a:cxnSpLocks/>
          </p:cNvCxnSpPr>
          <p:nvPr/>
        </p:nvCxnSpPr>
        <p:spPr>
          <a:xfrm>
            <a:off x="1726585" y="3898968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40502D-4B49-4257-A641-23505432144C}"/>
              </a:ext>
            </a:extLst>
          </p:cNvPr>
          <p:cNvCxnSpPr>
            <a:cxnSpLocks/>
          </p:cNvCxnSpPr>
          <p:nvPr/>
        </p:nvCxnSpPr>
        <p:spPr>
          <a:xfrm flipV="1">
            <a:off x="1570174" y="3898968"/>
            <a:ext cx="0" cy="4993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EF538E-14B1-4490-B6E6-8DE1DBA05012}"/>
              </a:ext>
            </a:extLst>
          </p:cNvPr>
          <p:cNvCxnSpPr>
            <a:cxnSpLocks/>
          </p:cNvCxnSpPr>
          <p:nvPr/>
        </p:nvCxnSpPr>
        <p:spPr>
          <a:xfrm>
            <a:off x="3035386" y="3898968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4DC5AA-54ED-48EA-B3ED-F5374DA97C5D}"/>
              </a:ext>
            </a:extLst>
          </p:cNvPr>
          <p:cNvCxnSpPr>
            <a:cxnSpLocks/>
          </p:cNvCxnSpPr>
          <p:nvPr/>
        </p:nvCxnSpPr>
        <p:spPr>
          <a:xfrm flipV="1">
            <a:off x="2878975" y="3898968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8E22FAD-A63E-4C61-AF03-CBE75EA46C21}"/>
              </a:ext>
            </a:extLst>
          </p:cNvPr>
          <p:cNvCxnSpPr>
            <a:cxnSpLocks/>
          </p:cNvCxnSpPr>
          <p:nvPr/>
        </p:nvCxnSpPr>
        <p:spPr>
          <a:xfrm>
            <a:off x="4303946" y="3898969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291252-52B6-4113-B602-338061CB8597}"/>
              </a:ext>
            </a:extLst>
          </p:cNvPr>
          <p:cNvCxnSpPr>
            <a:cxnSpLocks/>
          </p:cNvCxnSpPr>
          <p:nvPr/>
        </p:nvCxnSpPr>
        <p:spPr>
          <a:xfrm flipV="1">
            <a:off x="4147535" y="3898969"/>
            <a:ext cx="0" cy="4993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9DA249-7972-4968-812B-850F71AFB547}"/>
                  </a:ext>
                </a:extLst>
              </p:cNvPr>
              <p:cNvSpPr/>
              <p:nvPr/>
            </p:nvSpPr>
            <p:spPr>
              <a:xfrm>
                <a:off x="1312540" y="446293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F9DA249-7972-4968-812B-850F71AFB5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540" y="4462933"/>
                <a:ext cx="659928" cy="5870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82CB7AF-DA3B-410C-BEBE-59598000E4E8}"/>
                  </a:ext>
                </a:extLst>
              </p:cNvPr>
              <p:cNvSpPr/>
              <p:nvPr/>
            </p:nvSpPr>
            <p:spPr>
              <a:xfrm>
                <a:off x="3907020" y="447425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82CB7AF-DA3B-410C-BEBE-59598000E4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020" y="4474251"/>
                <a:ext cx="659928" cy="5870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BA1A2-8EB8-416E-95FD-0E7ABD19A8A9}"/>
                  </a:ext>
                </a:extLst>
              </p:cNvPr>
              <p:cNvSpPr/>
              <p:nvPr/>
            </p:nvSpPr>
            <p:spPr>
              <a:xfrm>
                <a:off x="2582485" y="446293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6BBA1A2-8EB8-416E-95FD-0E7ABD19A8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485" y="4462933"/>
                <a:ext cx="659928" cy="5870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U-Turn Arrow 14">
            <a:extLst>
              <a:ext uri="{FF2B5EF4-FFF2-40B4-BE49-F238E27FC236}">
                <a16:creationId xmlns:a16="http://schemas.microsoft.com/office/drawing/2014/main" id="{D4217B9B-2207-4FB2-9451-CCB8CA557F72}"/>
              </a:ext>
            </a:extLst>
          </p:cNvPr>
          <p:cNvSpPr/>
          <p:nvPr/>
        </p:nvSpPr>
        <p:spPr>
          <a:xfrm rot="20811516" flipH="1">
            <a:off x="2095875" y="3000130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F081B7A-6C40-42E2-9CFC-1E0117FC2649}"/>
              </a:ext>
            </a:extLst>
          </p:cNvPr>
          <p:cNvCxnSpPr>
            <a:cxnSpLocks/>
          </p:cNvCxnSpPr>
          <p:nvPr/>
        </p:nvCxnSpPr>
        <p:spPr>
          <a:xfrm flipV="1">
            <a:off x="3315749" y="350769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301204-AB41-4EAB-95B1-265102E893CF}"/>
              </a:ext>
            </a:extLst>
          </p:cNvPr>
          <p:cNvCxnSpPr>
            <a:cxnSpLocks/>
          </p:cNvCxnSpPr>
          <p:nvPr/>
        </p:nvCxnSpPr>
        <p:spPr>
          <a:xfrm flipV="1">
            <a:off x="1999664" y="3504019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8EA8089-5422-4A71-ADC4-B70A17A1519A}"/>
              </a:ext>
            </a:extLst>
          </p:cNvPr>
          <p:cNvCxnSpPr>
            <a:cxnSpLocks/>
          </p:cNvCxnSpPr>
          <p:nvPr/>
        </p:nvCxnSpPr>
        <p:spPr>
          <a:xfrm flipV="1">
            <a:off x="1998402" y="475644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863647-3648-4581-82E9-6DF7972A40CA}"/>
              </a:ext>
            </a:extLst>
          </p:cNvPr>
          <p:cNvCxnSpPr>
            <a:cxnSpLocks/>
          </p:cNvCxnSpPr>
          <p:nvPr/>
        </p:nvCxnSpPr>
        <p:spPr>
          <a:xfrm flipV="1">
            <a:off x="3281688" y="4756426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U-Turn Arrow 14">
            <a:extLst>
              <a:ext uri="{FF2B5EF4-FFF2-40B4-BE49-F238E27FC236}">
                <a16:creationId xmlns:a16="http://schemas.microsoft.com/office/drawing/2014/main" id="{08617782-25E7-439D-B23F-C89FB2E271F9}"/>
              </a:ext>
            </a:extLst>
          </p:cNvPr>
          <p:cNvSpPr/>
          <p:nvPr/>
        </p:nvSpPr>
        <p:spPr>
          <a:xfrm rot="788484" flipH="1" flipV="1">
            <a:off x="2101733" y="4992221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78C4D0-5755-4B09-9C1A-3ED391F97021}"/>
                  </a:ext>
                </a:extLst>
              </p:cNvPr>
              <p:cNvSpPr/>
              <p:nvPr/>
            </p:nvSpPr>
            <p:spPr>
              <a:xfrm>
                <a:off x="6262784" y="3237239"/>
                <a:ext cx="574854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F78C4D0-5755-4B09-9C1A-3ED391F97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784" y="3237239"/>
                <a:ext cx="574854" cy="5870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2C4BDF-FC1A-4287-9EC7-864E182B59E0}"/>
                  </a:ext>
                </a:extLst>
              </p:cNvPr>
              <p:cNvSpPr/>
              <p:nvPr/>
            </p:nvSpPr>
            <p:spPr>
              <a:xfrm>
                <a:off x="8850947" y="3196702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E2C4BDF-FC1A-4287-9EC7-864E182B5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947" y="3196702"/>
                <a:ext cx="659928" cy="58705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A87CCCE-F7E3-4BD8-BBA5-4429BF7B60C7}"/>
                  </a:ext>
                </a:extLst>
              </p:cNvPr>
              <p:cNvSpPr/>
              <p:nvPr/>
            </p:nvSpPr>
            <p:spPr>
              <a:xfrm>
                <a:off x="7565687" y="3201924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A87CCCE-F7E3-4BD8-BBA5-4429BF7B60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687" y="3201924"/>
                <a:ext cx="659928" cy="58705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521E34-C20D-4E30-A7CF-803019D46176}"/>
                  </a:ext>
                </a:extLst>
              </p:cNvPr>
              <p:cNvSpPr/>
              <p:nvPr/>
            </p:nvSpPr>
            <p:spPr>
              <a:xfrm>
                <a:off x="6256467" y="446293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D521E34-C20D-4E30-A7CF-803019D46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6467" y="4462933"/>
                <a:ext cx="659928" cy="58705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E7DE4D9-BF64-4678-AC3F-09C5A9361A38}"/>
                  </a:ext>
                </a:extLst>
              </p:cNvPr>
              <p:cNvSpPr/>
              <p:nvPr/>
            </p:nvSpPr>
            <p:spPr>
              <a:xfrm>
                <a:off x="8850947" y="4474251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E7DE4D9-BF64-4678-AC3F-09C5A9361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947" y="4474251"/>
                <a:ext cx="659928" cy="5870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49DA36-BFEB-4016-94F5-F64FF4C70884}"/>
                  </a:ext>
                </a:extLst>
              </p:cNvPr>
              <p:cNvSpPr/>
              <p:nvPr/>
            </p:nvSpPr>
            <p:spPr>
              <a:xfrm>
                <a:off x="7526412" y="4462933"/>
                <a:ext cx="659928" cy="58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449DA36-BFEB-4016-94F5-F64FF4C708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412" y="4462933"/>
                <a:ext cx="659928" cy="5870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U-Turn Arrow 14">
            <a:extLst>
              <a:ext uri="{FF2B5EF4-FFF2-40B4-BE49-F238E27FC236}">
                <a16:creationId xmlns:a16="http://schemas.microsoft.com/office/drawing/2014/main" id="{31209D38-F03B-4ED7-AEA2-112D3A7F22E9}"/>
              </a:ext>
            </a:extLst>
          </p:cNvPr>
          <p:cNvSpPr/>
          <p:nvPr/>
        </p:nvSpPr>
        <p:spPr>
          <a:xfrm rot="20811516" flipH="1">
            <a:off x="7039802" y="3000130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B2EE625-7E45-463A-8AF2-FD200A9CACBA}"/>
              </a:ext>
            </a:extLst>
          </p:cNvPr>
          <p:cNvCxnSpPr>
            <a:cxnSpLocks/>
          </p:cNvCxnSpPr>
          <p:nvPr/>
        </p:nvCxnSpPr>
        <p:spPr>
          <a:xfrm flipV="1">
            <a:off x="8259676" y="350769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E4AB97-80B7-4313-AFEC-D9765D4B7379}"/>
              </a:ext>
            </a:extLst>
          </p:cNvPr>
          <p:cNvCxnSpPr>
            <a:cxnSpLocks/>
          </p:cNvCxnSpPr>
          <p:nvPr/>
        </p:nvCxnSpPr>
        <p:spPr>
          <a:xfrm flipV="1">
            <a:off x="6943591" y="3504019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93A5C13-EA93-45E9-BF6C-DDB76255435E}"/>
              </a:ext>
            </a:extLst>
          </p:cNvPr>
          <p:cNvCxnSpPr>
            <a:cxnSpLocks/>
          </p:cNvCxnSpPr>
          <p:nvPr/>
        </p:nvCxnSpPr>
        <p:spPr>
          <a:xfrm flipV="1">
            <a:off x="6942329" y="4756444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AC0DD2-CCD8-46ED-A594-51C21C49A41C}"/>
              </a:ext>
            </a:extLst>
          </p:cNvPr>
          <p:cNvCxnSpPr>
            <a:cxnSpLocks/>
          </p:cNvCxnSpPr>
          <p:nvPr/>
        </p:nvCxnSpPr>
        <p:spPr>
          <a:xfrm flipV="1">
            <a:off x="8225615" y="4756426"/>
            <a:ext cx="591271" cy="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U-Turn Arrow 14">
            <a:extLst>
              <a:ext uri="{FF2B5EF4-FFF2-40B4-BE49-F238E27FC236}">
                <a16:creationId xmlns:a16="http://schemas.microsoft.com/office/drawing/2014/main" id="{79248F26-77CB-4B47-9E61-6B7FFEF9FCFA}"/>
              </a:ext>
            </a:extLst>
          </p:cNvPr>
          <p:cNvSpPr/>
          <p:nvPr/>
        </p:nvSpPr>
        <p:spPr>
          <a:xfrm rot="788484" flipH="1" flipV="1">
            <a:off x="7045660" y="4992221"/>
            <a:ext cx="870010" cy="263901"/>
          </a:xfrm>
          <a:prstGeom prst="uturnArrow">
            <a:avLst>
              <a:gd name="adj1" fmla="val 15337"/>
              <a:gd name="adj2" fmla="val 17065"/>
              <a:gd name="adj3" fmla="val 17143"/>
              <a:gd name="adj4" fmla="val 31675"/>
              <a:gd name="adj5" fmla="val 10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B0DDF94-9816-44C7-A4A9-2A08CA40BA63}"/>
              </a:ext>
            </a:extLst>
          </p:cNvPr>
          <p:cNvCxnSpPr>
            <a:cxnSpLocks/>
          </p:cNvCxnSpPr>
          <p:nvPr/>
        </p:nvCxnSpPr>
        <p:spPr>
          <a:xfrm flipH="1" flipV="1">
            <a:off x="7130422" y="3715709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D9AF323-1CA5-42F1-92A8-AA6440D81560}"/>
              </a:ext>
            </a:extLst>
          </p:cNvPr>
          <p:cNvCxnSpPr>
            <a:cxnSpLocks/>
          </p:cNvCxnSpPr>
          <p:nvPr/>
        </p:nvCxnSpPr>
        <p:spPr>
          <a:xfrm flipH="1">
            <a:off x="7172824" y="3883394"/>
            <a:ext cx="688769" cy="682571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556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A6E0-E764-B740-BE9E-A4F92FF2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control makes a big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A739-28DE-C144-83AA-1EE3EB3E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interventions can induce “synchrony”/”asynchrony”</a:t>
            </a:r>
          </a:p>
          <a:p>
            <a:pPr lvl="1"/>
            <a:r>
              <a:rPr lang="en-US" dirty="0"/>
              <a:t>Everybody under self-isolation at the same time</a:t>
            </a:r>
          </a:p>
          <a:p>
            <a:r>
              <a:rPr lang="en-US" dirty="0"/>
              <a:t>Seasonality in behavior can,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F49D2-0C79-C247-820D-C75DBFC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91" y="3307576"/>
            <a:ext cx="8940800" cy="25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875D58-8A54-4A49-A6D5-CEEFB6429B9E}"/>
              </a:ext>
            </a:extLst>
          </p:cNvPr>
          <p:cNvSpPr/>
          <p:nvPr/>
        </p:nvSpPr>
        <p:spPr>
          <a:xfrm>
            <a:off x="4237243" y="5942568"/>
            <a:ext cx="4765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www.pnas.org</a:t>
            </a:r>
            <a:r>
              <a:rPr lang="en-US" dirty="0"/>
              <a:t>/content/117/48/30104</a:t>
            </a:r>
          </a:p>
        </p:txBody>
      </p:sp>
    </p:spTree>
    <p:extLst>
      <p:ext uri="{BB962C8B-B14F-4D97-AF65-F5344CB8AC3E}">
        <p14:creationId xmlns:p14="http://schemas.microsoft.com/office/powerpoint/2010/main" val="1445503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A506-72D8-3342-B543-D959636B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15924-3984-4D41-9FA8-EBC90408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516284-E0C9-954F-BD30-606B7BE94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0"/>
            <a:ext cx="843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DB5A-ED47-C846-B852-401C3EA7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Pulsed vaccination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947A6-7A8E-A84B-9E96-9D2B9E56F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7071" cy="4351338"/>
          </a:xfrm>
        </p:spPr>
        <p:txBody>
          <a:bodyPr/>
          <a:lstStyle/>
          <a:p>
            <a:r>
              <a:rPr lang="en-US" dirty="0"/>
              <a:t>Attempt to synchronize effect of vaccination across subpopulations</a:t>
            </a:r>
          </a:p>
          <a:p>
            <a:r>
              <a:rPr lang="en-US" dirty="0"/>
              <a:t>Strong synchronized reductions hopefully drop things to zero</a:t>
            </a:r>
          </a:p>
          <a:p>
            <a:r>
              <a:rPr lang="en-US" dirty="0"/>
              <a:t>Common for polio</a:t>
            </a:r>
          </a:p>
        </p:txBody>
      </p:sp>
      <p:pic>
        <p:nvPicPr>
          <p:cNvPr id="1026" name="Picture 2" descr="Pulse polio immunisation campaign postponed, is it because of vaccine  shortage? | The News Minute">
            <a:extLst>
              <a:ext uri="{FF2B5EF4-FFF2-40B4-BE49-F238E27FC236}">
                <a16:creationId xmlns:a16="http://schemas.microsoft.com/office/drawing/2014/main" id="{ACF6644D-A94B-2344-B739-619A563B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271" y="112245"/>
            <a:ext cx="5140138" cy="34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lse Polio Day 2020: date, history, slogans and quotes to spread.">
            <a:extLst>
              <a:ext uri="{FF2B5EF4-FFF2-40B4-BE49-F238E27FC236}">
                <a16:creationId xmlns:a16="http://schemas.microsoft.com/office/drawing/2014/main" id="{9EF55B45-0B85-024B-8354-4D5CD7D0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84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913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A45F-A467-7245-9AFF-6703853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 between places: Usually more than just a few patches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E9C4-8532-CF43-AF33-078D14FD7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053F66-3483-7440-BE7F-9E54904C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5401062" cy="378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n on Maps">
            <a:extLst>
              <a:ext uri="{FF2B5EF4-FFF2-40B4-BE49-F238E27FC236}">
                <a16:creationId xmlns:a16="http://schemas.microsoft.com/office/drawing/2014/main" id="{A4B9ECFE-64F1-444E-B214-C67BCFE0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664" y="1477505"/>
            <a:ext cx="6642336" cy="469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021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9439-3F7D-C843-890B-83A1E28E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61BE-7BB7-B741-9130-14443359E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F44A53-084A-7C43-B868-A82378A70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700"/>
            <a:ext cx="12192000" cy="607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466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E6D78-F210-04BC-6C4A-AE2D8696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DA8C4-B9BD-51AD-F867-5085033F6D2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3661" y="4895568"/>
            <a:ext cx="2535095" cy="170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6932D8-5120-F2CE-CEE8-7A708C7D33C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Commonly, complex networks form</a:t>
            </a:r>
          </a:p>
          <a:p>
            <a:r>
              <a:rPr lang="en-US" dirty="0"/>
              <a:t>Analyzing the structure of the network can be critical:</a:t>
            </a:r>
          </a:p>
          <a:p>
            <a:pPr lvl="1"/>
            <a:r>
              <a:rPr lang="en-US" dirty="0"/>
              <a:t>Power networks: Which substations are most important?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2422FC-B278-3D1E-205F-D25DAB6F8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07" y="1456734"/>
            <a:ext cx="3550297" cy="313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59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958E7-6DA1-96F8-2BF2-B77DB6295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analysis: Infectious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01C23-C2ED-0BFF-3043-B31FA5BB8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74313" cy="4351338"/>
          </a:xfrm>
        </p:spPr>
        <p:txBody>
          <a:bodyPr/>
          <a:lstStyle/>
          <a:p>
            <a:r>
              <a:rPr lang="en-US" dirty="0"/>
              <a:t>Commonly used to understand which places/individuals are most important for disease control effort</a:t>
            </a:r>
          </a:p>
          <a:p>
            <a:r>
              <a:rPr lang="en-US" dirty="0"/>
              <a:t>Nodes can represent individuals or communities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5A555E-15E4-2C17-BC97-5954A0EF1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521" y="1676400"/>
            <a:ext cx="41148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C5A5B0-93D4-9889-38B9-5F6718C08FA1}"/>
              </a:ext>
            </a:extLst>
          </p:cNvPr>
          <p:cNvSpPr txBox="1"/>
          <p:nvPr/>
        </p:nvSpPr>
        <p:spPr>
          <a:xfrm>
            <a:off x="6235843" y="5174792"/>
            <a:ext cx="60949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TB outbreak in SW USA: Black nodes are infectious, pink nodes represent exposed, green represent susceptible. </a:t>
            </a:r>
          </a:p>
        </p:txBody>
      </p:sp>
    </p:spTree>
    <p:extLst>
      <p:ext uri="{BB962C8B-B14F-4D97-AF65-F5344CB8AC3E}">
        <p14:creationId xmlns:p14="http://schemas.microsoft.com/office/powerpoint/2010/main" val="35514263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87CCB-68E0-F277-9DEC-BAF47844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96B53-A087-A7DA-3A25-DE4A61650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15FA7-98F0-C289-1BE9-2604C924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66" y="1412557"/>
            <a:ext cx="5576588" cy="4401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989F0-C415-AACC-B585-47429AC7F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12557"/>
            <a:ext cx="6163273" cy="4622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892CC8-0C69-8809-F1F2-079984D35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443" y="642548"/>
            <a:ext cx="6011114" cy="55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52AAA-B4D4-4A3C-9B65-AFF88A03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Network dynamics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8CC0A-BFAB-485F-AF1A-10090D471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69732" cy="4351338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Some areas will become “central” </a:t>
            </a:r>
          </a:p>
          <a:p>
            <a:pPr lvl="1"/>
            <a:r>
              <a:rPr lang="en-GB" dirty="0"/>
              <a:t>Will tend to get disease first</a:t>
            </a:r>
          </a:p>
          <a:p>
            <a:pPr lvl="1"/>
            <a:r>
              <a:rPr lang="en-GB" dirty="0"/>
              <a:t>Most important for control</a:t>
            </a:r>
          </a:p>
          <a:p>
            <a:r>
              <a:rPr lang="en-GB" dirty="0"/>
              <a:t>Various types of “centrality”</a:t>
            </a:r>
          </a:p>
          <a:p>
            <a:pPr lvl="1"/>
            <a:r>
              <a:rPr lang="en-GB" dirty="0"/>
              <a:t>Well-connected in general: Diseases will tend to travel through here</a:t>
            </a:r>
          </a:p>
          <a:p>
            <a:pPr lvl="1"/>
            <a:r>
              <a:rPr lang="en-GB" dirty="0"/>
              <a:t>“Betweenness” centrality: Disease has to travel through this place to get to other groups</a:t>
            </a:r>
          </a:p>
          <a:p>
            <a:r>
              <a:rPr lang="en-GB" dirty="0"/>
              <a:t>Fundamentally, about where disease goes next</a:t>
            </a:r>
          </a:p>
          <a:p>
            <a:pPr lvl="1"/>
            <a:r>
              <a:rPr lang="en-GB" dirty="0"/>
              <a:t>Will exhibit “wave” </a:t>
            </a:r>
            <a:r>
              <a:rPr lang="en-GB" dirty="0" err="1"/>
              <a:t>behavior</a:t>
            </a:r>
            <a:r>
              <a:rPr lang="en-GB" dirty="0"/>
              <a:t> and ”source-sink” dynamics</a:t>
            </a:r>
            <a:endParaRPr lang="en-US" dirty="0"/>
          </a:p>
        </p:txBody>
      </p:sp>
      <p:pic>
        <p:nvPicPr>
          <p:cNvPr id="2050" name="Picture 2" descr="PDF] Network Centrality and Super-Spreaders in Infectious Disease  Epidemiology | Semantic Scholar">
            <a:extLst>
              <a:ext uri="{FF2B5EF4-FFF2-40B4-BE49-F238E27FC236}">
                <a16:creationId xmlns:a16="http://schemas.microsoft.com/office/drawing/2014/main" id="{4B3E3223-8014-49C4-9664-72F3F261D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792" y="1006475"/>
            <a:ext cx="535305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291B1C-A2A2-4483-B6B8-ED25E5CDA031}"/>
              </a:ext>
            </a:extLst>
          </p:cNvPr>
          <p:cNvSpPr txBox="1"/>
          <p:nvPr/>
        </p:nvSpPr>
        <p:spPr>
          <a:xfrm>
            <a:off x="6096000" y="1034391"/>
            <a:ext cx="279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Well-connected community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82C10-0A94-43C3-85D5-A1CFA5CB22A2}"/>
              </a:ext>
            </a:extLst>
          </p:cNvPr>
          <p:cNvSpPr txBox="1"/>
          <p:nvPr/>
        </p:nvSpPr>
        <p:spPr>
          <a:xfrm>
            <a:off x="8306760" y="384277"/>
            <a:ext cx="297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Important for “betweenness”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EE9F6D-62C5-4DF4-BF5C-C77A649EA997}"/>
              </a:ext>
            </a:extLst>
          </p:cNvPr>
          <p:cNvCxnSpPr/>
          <p:nvPr/>
        </p:nvCxnSpPr>
        <p:spPr>
          <a:xfrm>
            <a:off x="7769157" y="1472119"/>
            <a:ext cx="537603" cy="12905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FA2FD0-EAED-4F21-AEAE-0D64B5B418E3}"/>
              </a:ext>
            </a:extLst>
          </p:cNvPr>
          <p:cNvCxnSpPr>
            <a:cxnSpLocks/>
          </p:cNvCxnSpPr>
          <p:nvPr/>
        </p:nvCxnSpPr>
        <p:spPr>
          <a:xfrm>
            <a:off x="9654499" y="772761"/>
            <a:ext cx="357889" cy="15592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13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19B36-2640-0D48-76E8-73314A7F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VID-19">
            <a:hlinkClick r:id="" action="ppaction://media"/>
            <a:extLst>
              <a:ext uri="{FF2B5EF4-FFF2-40B4-BE49-F238E27FC236}">
                <a16:creationId xmlns:a16="http://schemas.microsoft.com/office/drawing/2014/main" id="{C9A7CEA7-F507-6BB8-9C73-7705458359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48537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C09F-6BBF-4A59-BA4A-6E92B26F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you do with these models?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2E8A3-2583-49FC-BCA0-ED08FD089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2052" cy="4351338"/>
          </a:xfrm>
        </p:spPr>
        <p:txBody>
          <a:bodyPr/>
          <a:lstStyle/>
          <a:p>
            <a:r>
              <a:rPr lang="en-GB" dirty="0"/>
              <a:t>These models useful when your research question are </a:t>
            </a:r>
            <a:r>
              <a:rPr lang="en-GB" b="1" dirty="0"/>
              <a:t>spatial</a:t>
            </a:r>
          </a:p>
          <a:p>
            <a:pPr lvl="1"/>
            <a:r>
              <a:rPr lang="en-GB" dirty="0"/>
              <a:t>Some places differ</a:t>
            </a:r>
          </a:p>
          <a:p>
            <a:r>
              <a:rPr lang="en-GB" dirty="0"/>
              <a:t>Account for transmission rates in different areas</a:t>
            </a:r>
          </a:p>
          <a:p>
            <a:pPr lvl="1"/>
            <a:r>
              <a:rPr lang="en-US" dirty="0"/>
              <a:t>Mosquitoes in some areas but not others</a:t>
            </a:r>
          </a:p>
          <a:p>
            <a:r>
              <a:rPr lang="en-US" dirty="0"/>
              <a:t>Account for emergence and spread</a:t>
            </a:r>
          </a:p>
          <a:p>
            <a:r>
              <a:rPr lang="en-US" dirty="0"/>
              <a:t>Account for different policies</a:t>
            </a:r>
          </a:p>
        </p:txBody>
      </p:sp>
      <p:pic>
        <p:nvPicPr>
          <p:cNvPr id="1026" name="Picture 2" descr="Malaria is coming back to South Europe, just lol">
            <a:extLst>
              <a:ext uri="{FF2B5EF4-FFF2-40B4-BE49-F238E27FC236}">
                <a16:creationId xmlns:a16="http://schemas.microsoft.com/office/drawing/2014/main" id="{C56FF042-DEBC-4DDD-99AB-732B30230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668" y="1458166"/>
            <a:ext cx="4209585" cy="2569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t1pzbWQLk7maAmK">
            <a:hlinkClick r:id="" action="ppaction://media"/>
            <a:extLst>
              <a:ext uri="{FF2B5EF4-FFF2-40B4-BE49-F238E27FC236}">
                <a16:creationId xmlns:a16="http://schemas.microsoft.com/office/drawing/2014/main" id="{DAF05C80-CF55-427E-BF9C-230862502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87291" y="4118041"/>
            <a:ext cx="4002338" cy="225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1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8AC8-DD5E-7146-9B60-DD667289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dynamics: Phocine distemper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CF8E-2283-5D4E-BC9C-E389C89F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2661" cy="4351338"/>
          </a:xfrm>
        </p:spPr>
        <p:txBody>
          <a:bodyPr/>
          <a:lstStyle/>
          <a:p>
            <a:r>
              <a:rPr lang="en-US" dirty="0"/>
              <a:t>Virus that created an outbreak in seals in 1988—decimated seal populations</a:t>
            </a:r>
          </a:p>
          <a:p>
            <a:r>
              <a:rPr lang="en-US" dirty="0"/>
              <a:t>Social groups within very large colonies—limited mixing</a:t>
            </a:r>
          </a:p>
          <a:p>
            <a:r>
              <a:rPr lang="en-US" dirty="0"/>
              <a:t>Initial spread occurred over a year, and spread out of subpopulations over time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BBA2A-6442-8C4B-95D5-E715F748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32" y="3636963"/>
            <a:ext cx="5118100" cy="2540000"/>
          </a:xfrm>
          <a:prstGeom prst="rect">
            <a:avLst/>
          </a:prstGeom>
        </p:spPr>
      </p:pic>
      <p:pic>
        <p:nvPicPr>
          <p:cNvPr id="4098" name="Picture 2" descr="Cape Cod Seals | Center for Coastal Studies">
            <a:extLst>
              <a:ext uri="{FF2B5EF4-FFF2-40B4-BE49-F238E27FC236}">
                <a16:creationId xmlns:a16="http://schemas.microsoft.com/office/drawing/2014/main" id="{600C25EF-5396-BB4E-B48F-0C4FA39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74" y="1445937"/>
            <a:ext cx="3924226" cy="21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41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2B51-99D0-DB45-A3DA-D311F353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B493-D6C4-9740-817F-122C92DF1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8139" cy="4351338"/>
          </a:xfrm>
        </p:spPr>
        <p:txBody>
          <a:bodyPr/>
          <a:lstStyle/>
          <a:p>
            <a:r>
              <a:rPr lang="en-US" dirty="0"/>
              <a:t>In general, spread depends on two factors:</a:t>
            </a:r>
          </a:p>
          <a:p>
            <a:pPr lvl="1"/>
            <a:r>
              <a:rPr lang="en-US" dirty="0"/>
              <a:t>Interconnectedness and reproductive number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30F21-DC71-DA4B-A7AD-95D3C8E1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61" y="1992795"/>
            <a:ext cx="60198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70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823B-F9FA-73C6-6B2B-D1B9A49C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3DCC-00E1-6578-3083-DF3BD0C8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46365" cy="4351338"/>
          </a:xfrm>
        </p:spPr>
        <p:txBody>
          <a:bodyPr/>
          <a:lstStyle/>
          <a:p>
            <a:r>
              <a:rPr lang="en-US" dirty="0"/>
              <a:t>Often, there are public health and economic considerations </a:t>
            </a:r>
          </a:p>
          <a:p>
            <a:pPr lvl="1"/>
            <a:r>
              <a:rPr lang="en-US" dirty="0"/>
              <a:t>If we can only purchase so many </a:t>
            </a:r>
            <a:r>
              <a:rPr lang="en-US" dirty="0" err="1"/>
              <a:t>bednets</a:t>
            </a:r>
            <a:r>
              <a:rPr lang="en-US" dirty="0"/>
              <a:t> or treatments, how should we allocate them?</a:t>
            </a:r>
          </a:p>
          <a:p>
            <a:r>
              <a:rPr lang="en-US" dirty="0"/>
              <a:t>Can these considerations be quantified as a function that we would like to minimize?</a:t>
            </a:r>
          </a:p>
          <a:p>
            <a:pPr lvl="1"/>
            <a:r>
              <a:rPr lang="en-US" dirty="0"/>
              <a:t>Objective function: Summarizes the overall “cost” of cases + implementing new interventions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AF772-BBAF-42FA-5246-126B51D1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312"/>
            <a:ext cx="1317102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50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823B-F9FA-73C6-6B2B-D1B9A49C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05400" cy="1325563"/>
          </a:xfrm>
        </p:spPr>
        <p:txBody>
          <a:bodyPr/>
          <a:lstStyle/>
          <a:p>
            <a:r>
              <a:rPr lang="en-US" dirty="0"/>
              <a:t>Optimal control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3DCC-00E1-6578-3083-DF3BD0C8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8930" cy="4351338"/>
          </a:xfrm>
        </p:spPr>
        <p:txBody>
          <a:bodyPr/>
          <a:lstStyle/>
          <a:p>
            <a:r>
              <a:rPr lang="en-US" dirty="0"/>
              <a:t>Determine ways to minimize the objective function over space and time</a:t>
            </a:r>
          </a:p>
          <a:p>
            <a:r>
              <a:rPr lang="en-US" dirty="0"/>
              <a:t>Commonly used to optimize placement of interventions across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E1555-E813-BE05-5183-3A95EF59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460" y="681037"/>
            <a:ext cx="6099410" cy="58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2126-4CB7-3545-9A95-F703474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C489C-19DA-6842-BCEF-A9B3B543C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ways to incorporate space into a model: Has often key implications</a:t>
            </a:r>
          </a:p>
          <a:p>
            <a:pPr lvl="1"/>
            <a:r>
              <a:rPr lang="en-US" dirty="0"/>
              <a:t>Synchronized or strong connections means more likely to get synchronized epidemics, but also synchronized extinction</a:t>
            </a:r>
          </a:p>
          <a:p>
            <a:pPr lvl="2"/>
            <a:r>
              <a:rPr lang="en-US" dirty="0"/>
              <a:t>Affects control strategies like pulsed vaccination</a:t>
            </a:r>
          </a:p>
          <a:p>
            <a:pPr lvl="1"/>
            <a:r>
              <a:rPr lang="en-US" dirty="0"/>
              <a:t>Connectivity also often goes across longer distances/many patches</a:t>
            </a:r>
          </a:p>
          <a:p>
            <a:pPr lvl="2"/>
            <a:r>
              <a:rPr lang="en-US" dirty="0"/>
              <a:t>Reproductive number and connectivity influences wave speed, or the potential spread of an epidemic</a:t>
            </a:r>
          </a:p>
          <a:p>
            <a:pPr lvl="1"/>
            <a:r>
              <a:rPr lang="en-US" dirty="0"/>
              <a:t>Network and source sink dynamics…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420240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717B4-CB10-7C62-0A3B-1D88069A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97677-A217-4BDF-7A82-560E0004C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76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E893-00D2-4CAD-BA3A-56D9EE56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C3825-F0EB-45D0-83A8-56945119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what is often observed in spatial models</a:t>
            </a:r>
          </a:p>
          <a:p>
            <a:pPr lvl="1"/>
            <a:r>
              <a:rPr lang="en-GB" dirty="0"/>
              <a:t>Stochastic extinction: Why does this happen? What is the role of “synchrony”?</a:t>
            </a:r>
          </a:p>
          <a:p>
            <a:pPr lvl="1"/>
            <a:r>
              <a:rPr lang="en-GB" dirty="0"/>
              <a:t>Network dynamics: What is a “central” node?</a:t>
            </a:r>
          </a:p>
          <a:p>
            <a:pPr lvl="2"/>
            <a:r>
              <a:rPr lang="en-GB" dirty="0"/>
              <a:t>Source-sink dynamics</a:t>
            </a:r>
          </a:p>
          <a:p>
            <a:pPr lvl="1"/>
            <a:r>
              <a:rPr lang="en-GB" dirty="0"/>
              <a:t>Wave dynamics: What is a “wave”? What dictates how fast the wave moves?</a:t>
            </a:r>
          </a:p>
        </p:txBody>
      </p:sp>
    </p:spTree>
    <p:extLst>
      <p:ext uri="{BB962C8B-B14F-4D97-AF65-F5344CB8AC3E}">
        <p14:creationId xmlns:p14="http://schemas.microsoft.com/office/powerpoint/2010/main" val="2524448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CE2D-F3EC-7C43-B8C2-7E582BBE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movement: Local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CEEEB-7F5B-D048-BED4-2E8849E96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53000" cy="4351338"/>
          </a:xfrm>
        </p:spPr>
        <p:txBody>
          <a:bodyPr>
            <a:normAutofit/>
          </a:bodyPr>
          <a:lstStyle/>
          <a:p>
            <a:r>
              <a:rPr lang="en-US" dirty="0"/>
              <a:t>Spread of influenza-like illness in London, through Underground</a:t>
            </a:r>
          </a:p>
          <a:p>
            <a:pPr lvl="1"/>
            <a:r>
              <a:rPr lang="en-US" dirty="0"/>
              <a:t>Islington: Less connected, longer trips</a:t>
            </a:r>
          </a:p>
          <a:p>
            <a:pPr lvl="1"/>
            <a:r>
              <a:rPr lang="en-US" dirty="0"/>
              <a:t>Kensington/Chelsea: More connected</a:t>
            </a:r>
          </a:p>
          <a:p>
            <a:r>
              <a:rPr lang="en-US" dirty="0"/>
              <a:t>Do longer trips correlate with more ILI?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319F3-C375-1B47-AA54-25C7E20D259A}"/>
              </a:ext>
            </a:extLst>
          </p:cNvPr>
          <p:cNvSpPr/>
          <p:nvPr/>
        </p:nvSpPr>
        <p:spPr>
          <a:xfrm>
            <a:off x="-167507" y="55306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ehjournal.biomedcentral.com</a:t>
            </a:r>
            <a:r>
              <a:rPr lang="en-US" dirty="0"/>
              <a:t>/articles/10.1186/s12940-018-0427-5</a:t>
            </a:r>
          </a:p>
        </p:txBody>
      </p:sp>
      <p:pic>
        <p:nvPicPr>
          <p:cNvPr id="1026" name="Picture 2" descr="Percent of Visits for Influenza-like Illness (ILI) Reported by the U.S.  Outpatient influenza-like Illness">
            <a:extLst>
              <a:ext uri="{FF2B5EF4-FFF2-40B4-BE49-F238E27FC236}">
                <a16:creationId xmlns:a16="http://schemas.microsoft.com/office/drawing/2014/main" id="{905BF424-DC8F-439C-9327-83868461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2" y="1690688"/>
            <a:ext cx="6504808" cy="48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3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19E3-0320-044A-858A-700114ED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7B20C-6C87-B540-BDF3-7A040A89E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London Underground map">
            <a:extLst>
              <a:ext uri="{FF2B5EF4-FFF2-40B4-BE49-F238E27FC236}">
                <a16:creationId xmlns:a16="http://schemas.microsoft.com/office/drawing/2014/main" id="{E45A4960-30C6-5146-8493-1271F035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93" y="0"/>
            <a:ext cx="929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E3ADBB-14CC-E943-AEFD-6AB44F5FA467}"/>
              </a:ext>
            </a:extLst>
          </p:cNvPr>
          <p:cNvSpPr/>
          <p:nvPr/>
        </p:nvSpPr>
        <p:spPr>
          <a:xfrm>
            <a:off x="6287292" y="2241920"/>
            <a:ext cx="387626" cy="3279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0A2930-F8ED-3D43-92F4-5C6CD72CAFB1}"/>
              </a:ext>
            </a:extLst>
          </p:cNvPr>
          <p:cNvSpPr/>
          <p:nvPr/>
        </p:nvSpPr>
        <p:spPr>
          <a:xfrm>
            <a:off x="3961535" y="3429000"/>
            <a:ext cx="725558" cy="646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30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C699-A6F9-914B-8D1E-6D5B3FA4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8D1A-122A-E143-AA92-46A2706D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5964" cy="4351338"/>
          </a:xfrm>
        </p:spPr>
        <p:txBody>
          <a:bodyPr/>
          <a:lstStyle/>
          <a:p>
            <a:r>
              <a:rPr lang="en-US" dirty="0"/>
              <a:t>Compared transmission predictions based on differences in contacts</a:t>
            </a:r>
          </a:p>
          <a:p>
            <a:r>
              <a:rPr lang="en-US" dirty="0"/>
              <a:t>Found positive correlation between underground contacts and ILI (correlation = .44, p=.0293)</a:t>
            </a:r>
          </a:p>
          <a:p>
            <a:pPr lvl="1"/>
            <a:r>
              <a:rPr lang="en-US" dirty="0"/>
              <a:t>People traveling from Islington had more contacts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D0055-5D15-1244-AF77-506177A7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64" y="1614462"/>
            <a:ext cx="4197489" cy="38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98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E38F5-0F34-188F-F8CA-386229B6B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Eulerian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C7BCB-83CB-51FE-5821-F5C978CD9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0EBFBF-CF1C-85CA-06EA-532821C9B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4" y="1891540"/>
            <a:ext cx="7256010" cy="379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904E1D-08E5-0C79-262E-EC5A059A5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45" y="1690688"/>
            <a:ext cx="8498855" cy="453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291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6530F-45E4-6C11-126A-CDD83DE1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Eulerian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EBB1-74CC-0898-08A6-9587A8B1D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63209" cy="4351338"/>
          </a:xfrm>
        </p:spPr>
        <p:txBody>
          <a:bodyPr/>
          <a:lstStyle/>
          <a:p>
            <a:r>
              <a:rPr lang="en-US" dirty="0"/>
              <a:t>Also used in theoretical models; easier to analytically solve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2E1EF7-8736-8676-E675-C3AECE007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504" y="1272565"/>
            <a:ext cx="5373756" cy="2728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BD6329-D2A8-2473-ED1F-980EDB6F4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708" y="4001293"/>
            <a:ext cx="5225414" cy="2653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F1F979-722D-4B38-43DA-6C387F1A591C}"/>
              </a:ext>
            </a:extLst>
          </p:cNvPr>
          <p:cNvSpPr txBox="1"/>
          <p:nvPr/>
        </p:nvSpPr>
        <p:spPr>
          <a:xfrm>
            <a:off x="5960994" y="558765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effects of human movement on the persistence of vector-borne diseases</a:t>
            </a:r>
          </a:p>
        </p:txBody>
      </p:sp>
    </p:spTree>
    <p:extLst>
      <p:ext uri="{BB962C8B-B14F-4D97-AF65-F5344CB8AC3E}">
        <p14:creationId xmlns:p14="http://schemas.microsoft.com/office/powerpoint/2010/main" val="2477053370"/>
      </p:ext>
    </p:extLst>
  </p:cSld>
  <p:clrMapOvr>
    <a:masterClrMapping/>
  </p:clrMapOvr>
</p:sld>
</file>

<file path=ppt/theme/theme1.xml><?xml version="1.0" encoding="utf-8"?>
<a:theme xmlns:a="http://schemas.openxmlformats.org/drawingml/2006/main" name="Lectur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theme" id="{AB72DDDC-9FD6-F841-AAB6-D56E0A0EFB1B}" vid="{A1E75BA0-D33C-4041-A9DC-DA74400011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theme</Template>
  <TotalTime>6208</TotalTime>
  <Words>937</Words>
  <Application>Microsoft Macintosh PowerPoint</Application>
  <PresentationFormat>Widescreen</PresentationFormat>
  <Paragraphs>130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Cambria Math</vt:lpstr>
      <vt:lpstr>Franklin Gothic Book</vt:lpstr>
      <vt:lpstr>Franklin Gothic Medium</vt:lpstr>
      <vt:lpstr>Lecture theme</vt:lpstr>
      <vt:lpstr>Analyzing spatial models</vt:lpstr>
      <vt:lpstr>Two ways of modeling movement</vt:lpstr>
      <vt:lpstr>What can you do with these models?</vt:lpstr>
      <vt:lpstr>Learning objectives</vt:lpstr>
      <vt:lpstr>Lagrangian movement: Local scale</vt:lpstr>
      <vt:lpstr>PowerPoint Presentation</vt:lpstr>
      <vt:lpstr>Lagrangian movement</vt:lpstr>
      <vt:lpstr>Eulerian movement</vt:lpstr>
      <vt:lpstr>Eulerian movement</vt:lpstr>
      <vt:lpstr>What do we observe in spatial models?</vt:lpstr>
      <vt:lpstr>Stochastic extinction</vt:lpstr>
      <vt:lpstr>”Metapopulation” dynamics</vt:lpstr>
      <vt:lpstr>PowerPoint Presentation</vt:lpstr>
      <vt:lpstr>PowerPoint Presentation</vt:lpstr>
      <vt:lpstr>Source/sink dynamics</vt:lpstr>
      <vt:lpstr>Source-sink dynamics</vt:lpstr>
      <vt:lpstr>“Focal” transmission</vt:lpstr>
      <vt:lpstr>Metapopulation dynamics</vt:lpstr>
      <vt:lpstr>Synchrony/asynchrony</vt:lpstr>
      <vt:lpstr>Timing control makes a big difference</vt:lpstr>
      <vt:lpstr>PowerPoint Presentation</vt:lpstr>
      <vt:lpstr>Pulsed vaccination</vt:lpstr>
      <vt:lpstr>Connectivity between places: Usually more than just a few patches</vt:lpstr>
      <vt:lpstr>PowerPoint Presentation</vt:lpstr>
      <vt:lpstr>Network analysis</vt:lpstr>
      <vt:lpstr>Network analysis: Infectious disease</vt:lpstr>
      <vt:lpstr>PowerPoint Presentation</vt:lpstr>
      <vt:lpstr>Network dynamics</vt:lpstr>
      <vt:lpstr>PowerPoint Presentation</vt:lpstr>
      <vt:lpstr>Wave dynamics: Phocine distemper virus</vt:lpstr>
      <vt:lpstr>Wave speed</vt:lpstr>
      <vt:lpstr>Optimal control</vt:lpstr>
      <vt:lpstr>Optimal control theory</vt:lpstr>
      <vt:lpstr>Spatial models</vt:lpstr>
      <vt:lpstr>Worksheet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Models 2</dc:title>
  <dc:creator>Ruktanonchai, Nick</dc:creator>
  <cp:lastModifiedBy>Ruktanonchai, Nick</cp:lastModifiedBy>
  <cp:revision>37</cp:revision>
  <dcterms:created xsi:type="dcterms:W3CDTF">2021-04-08T14:56:42Z</dcterms:created>
  <dcterms:modified xsi:type="dcterms:W3CDTF">2024-03-30T23:15:37Z</dcterms:modified>
</cp:coreProperties>
</file>